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sldIdLst>
    <p:sldId id="256" r:id="rId2"/>
    <p:sldId id="257" r:id="rId3"/>
    <p:sldId id="293" r:id="rId4"/>
    <p:sldId id="286" r:id="rId5"/>
    <p:sldId id="290" r:id="rId6"/>
    <p:sldId id="283" r:id="rId7"/>
    <p:sldId id="284" r:id="rId8"/>
    <p:sldId id="285" r:id="rId9"/>
    <p:sldId id="278" r:id="rId10"/>
    <p:sldId id="279" r:id="rId11"/>
    <p:sldId id="287" r:id="rId12"/>
    <p:sldId id="289" r:id="rId13"/>
    <p:sldId id="292" r:id="rId14"/>
    <p:sldId id="270" r:id="rId15"/>
    <p:sldId id="276" r:id="rId16"/>
    <p:sldId id="291" r:id="rId17"/>
    <p:sldId id="269" r:id="rId18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707" autoAdjust="0"/>
  </p:normalViewPr>
  <p:slideViewPr>
    <p:cSldViewPr>
      <p:cViewPr varScale="1">
        <p:scale>
          <a:sx n="74" d="100"/>
          <a:sy n="74" d="100"/>
        </p:scale>
        <p:origin x="9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6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5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과정에서 서울 공공 데이터의 거주 인구 데이터를 활용하여 거주 인구수를 파악하고자 했으나</a:t>
            </a:r>
            <a:r>
              <a:rPr lang="en-US" altLang="ko-KR"/>
              <a:t>, </a:t>
            </a:r>
            <a:r>
              <a:rPr lang="ko-KR" altLang="en-US"/>
              <a:t>유동 인구 데이터의 경우 </a:t>
            </a:r>
            <a:r>
              <a:rPr lang="en-US" altLang="ko-KR"/>
              <a:t>skt </a:t>
            </a:r>
            <a:r>
              <a:rPr lang="ko-KR" altLang="en-US"/>
              <a:t>사용자들만의 데이터라 해당 데이터를 이용할 경우 주민등록상 거주 인구수를 이용할 수 없었습니다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7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9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7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트랜드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3" name="slide5_shape1">
            <a:extLst>
              <a:ext uri="{FF2B5EF4-FFF2-40B4-BE49-F238E27FC236}">
                <a16:creationId xmlns:a16="http://schemas.microsoft.com/office/drawing/2014/main" id="{CBAC01AE-29B7-4657-91F3-C05920FB11BE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244462" y="4655817"/>
            <a:ext cx="8899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여의동에 비해 서교동의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 연령대가 낮습니다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여의도의 경우 </a:t>
            </a:r>
            <a:r>
              <a:rPr lang="en-US" altLang="ko-KR" sz="1400" dirty="0"/>
              <a:t>30~40 </a:t>
            </a:r>
            <a:r>
              <a:rPr lang="ko-KR" altLang="en-US" sz="1400" dirty="0"/>
              <a:t>대 인구가</a:t>
            </a:r>
            <a:r>
              <a:rPr lang="en-US" altLang="ko-KR" sz="1400" dirty="0"/>
              <a:t> </a:t>
            </a:r>
            <a:r>
              <a:rPr lang="ko-KR" altLang="en-US" sz="1400" dirty="0"/>
              <a:t>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</a:t>
            </a:r>
            <a:r>
              <a:rPr lang="en-US" altLang="ko-KR" sz="1400" dirty="0"/>
              <a:t>18</a:t>
            </a:r>
            <a:r>
              <a:rPr lang="ko-KR" altLang="en-US" sz="1400" dirty="0"/>
              <a:t>시 이후 저녁 시간대의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</a:t>
            </a:r>
            <a:r>
              <a:rPr lang="en-US" altLang="ko-KR" sz="1400" dirty="0"/>
              <a:t>, 30</a:t>
            </a:r>
            <a:r>
              <a:rPr lang="ko-KR" altLang="en-US" sz="1400" dirty="0"/>
              <a:t>대가 많고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20</a:t>
            </a:r>
            <a:r>
              <a:rPr lang="ko-KR" altLang="en-US" sz="1400" dirty="0"/>
              <a:t>대가 가장 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서교동의 경우 </a:t>
            </a:r>
            <a:r>
              <a:rPr lang="en-US" altLang="ko-KR" sz="1400" dirty="0"/>
              <a:t>15~20</a:t>
            </a:r>
            <a:r>
              <a:rPr lang="ko-KR" altLang="en-US" sz="1400" dirty="0"/>
              <a:t>시 사이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대 인구의 활동도 관찰할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퇴근 이후의 시간에 주로 활동하는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대와 </a:t>
            </a:r>
            <a:r>
              <a:rPr lang="en-US" altLang="ko-KR" sz="1400" dirty="0"/>
              <a:t>30</a:t>
            </a:r>
            <a:r>
              <a:rPr lang="ko-KR" altLang="en-US" sz="1400" dirty="0"/>
              <a:t>대이고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연령대가 트랜드를 주도하는 것으로 분석할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FCC03-7112-4D1E-B23D-3AF30179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90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798722-4998-4D79-984C-DC71FDB8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6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CF06-1F67-47C6-8D92-D69740278FB4}"/>
              </a:ext>
            </a:extLst>
          </p:cNvPr>
          <p:cNvSpPr txBox="1"/>
          <p:nvPr/>
        </p:nvSpPr>
        <p:spPr>
          <a:xfrm>
            <a:off x="5625590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E5F6C-2970-4D93-B04A-71AF312B14C7}"/>
              </a:ext>
            </a:extLst>
          </p:cNvPr>
          <p:cNvSpPr txBox="1"/>
          <p:nvPr/>
        </p:nvSpPr>
        <p:spPr>
          <a:xfrm>
            <a:off x="323528" y="1257920"/>
            <a:ext cx="931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이끄는 연령대를 파악하기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</a:t>
            </a:r>
            <a:r>
              <a:rPr lang="en-US" altLang="ko-KR" sz="1400" dirty="0"/>
              <a:t>/</a:t>
            </a:r>
            <a:r>
              <a:rPr lang="ko-KR" altLang="en-US" sz="1400" dirty="0"/>
              <a:t>시간대 별로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해보았습니다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0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>
            <a:extLst>
              <a:ext uri="{FF2B5EF4-FFF2-40B4-BE49-F238E27FC236}">
                <a16:creationId xmlns:a16="http://schemas.microsoft.com/office/drawing/2014/main" id="{B2931A3E-1350-47EE-B72E-B2EB1CCF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33" y="1988456"/>
            <a:ext cx="43916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성별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9605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/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blipFill>
                <a:blip r:embed="rId3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CB4680-B852-4811-9E98-92C3804727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666" y="3263899"/>
            <a:ext cx="534790" cy="6156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C2A19E1-8C73-4E38-ABFD-E7943246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" y="2061128"/>
            <a:ext cx="439161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221841-D3CB-4259-B5F7-A57143B008A3}"/>
              </a:ext>
            </a:extLst>
          </p:cNvPr>
          <p:cNvSpPr txBox="1"/>
          <p:nvPr/>
        </p:nvSpPr>
        <p:spPr>
          <a:xfrm>
            <a:off x="323528" y="1257920"/>
            <a:ext cx="853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주도하는 인구의 성별을 파악하기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활발한 시간대와 연령대를 선택하고 해당 데이터에서 성비를 시각화 해보았습니다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D84B8-A76E-4611-A3F2-44B2DAC6C193}"/>
              </a:ext>
            </a:extLst>
          </p:cNvPr>
          <p:cNvSpPr txBox="1"/>
          <p:nvPr/>
        </p:nvSpPr>
        <p:spPr>
          <a:xfrm>
            <a:off x="5625590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7F210D-5419-4CFD-921C-F4A61F157EE2}"/>
              </a:ext>
            </a:extLst>
          </p:cNvPr>
          <p:cNvSpPr txBox="1"/>
          <p:nvPr/>
        </p:nvSpPr>
        <p:spPr>
          <a:xfrm>
            <a:off x="323529" y="4638615"/>
            <a:ext cx="8820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여의동</a:t>
            </a:r>
            <a:r>
              <a:rPr lang="ko-KR" altLang="en-US" sz="1400" dirty="0"/>
              <a:t> 인구의 남녀 성비를 보면</a:t>
            </a:r>
            <a:r>
              <a:rPr lang="en-US" altLang="ko-KR" sz="1400" dirty="0"/>
              <a:t>, 20</a:t>
            </a:r>
            <a:r>
              <a:rPr lang="ko-KR" altLang="en-US" sz="1400" dirty="0"/>
              <a:t>대의 경우 여성의 비율이 높지만</a:t>
            </a:r>
            <a:r>
              <a:rPr lang="en-US" altLang="ko-KR" sz="1400" dirty="0"/>
              <a:t>, 30</a:t>
            </a:r>
            <a:r>
              <a:rPr lang="ko-KR" altLang="en-US" sz="1400" dirty="0"/>
              <a:t>대부터 남성의 비율이 높고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40, 50</a:t>
            </a:r>
            <a:r>
              <a:rPr lang="ko-KR" altLang="en-US" sz="1400" dirty="0"/>
              <a:t>대의 경우 남성의 비율이 </a:t>
            </a:r>
            <a:r>
              <a:rPr lang="en-US" altLang="ko-KR" sz="1400" dirty="0"/>
              <a:t>70%</a:t>
            </a:r>
            <a:r>
              <a:rPr lang="ko-KR" altLang="en-US" sz="1400" dirty="0"/>
              <a:t>대를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여의동의 경우 퇴근 시간</a:t>
            </a:r>
            <a:r>
              <a:rPr lang="en-US" altLang="ko-KR" sz="1400" dirty="0"/>
              <a:t>(17~18</a:t>
            </a:r>
            <a:r>
              <a:rPr lang="ko-KR" altLang="en-US" sz="1400" dirty="0"/>
              <a:t>시</a:t>
            </a:r>
            <a:r>
              <a:rPr lang="en-US" altLang="ko-KR" sz="1400" dirty="0"/>
              <a:t>)</a:t>
            </a:r>
            <a:r>
              <a:rPr lang="ko-KR" altLang="en-US" sz="1400" dirty="0"/>
              <a:t> 이후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거의 없습니다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 인구의 경우 </a:t>
            </a:r>
            <a:r>
              <a:rPr lang="en-US" altLang="ko-KR" sz="1400" dirty="0"/>
              <a:t>20</a:t>
            </a:r>
            <a:r>
              <a:rPr lang="ko-KR" altLang="en-US" sz="1400" dirty="0"/>
              <a:t>대는 여성의 비율이 높고</a:t>
            </a:r>
            <a:r>
              <a:rPr lang="en-US" altLang="ko-KR" sz="1400" dirty="0"/>
              <a:t>, 30</a:t>
            </a:r>
            <a:r>
              <a:rPr lang="ko-KR" altLang="en-US" sz="1400" dirty="0"/>
              <a:t>대는 비슷한 비율을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</a:t>
            </a:r>
            <a:r>
              <a:rPr lang="en-US" altLang="ko-KR" sz="1400" dirty="0"/>
              <a:t>, 22</a:t>
            </a:r>
            <a:r>
              <a:rPr lang="ko-KR" altLang="en-US" sz="1400" dirty="0"/>
              <a:t>시 부터는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대의 여성 비율보다 남성 비율이 높은 것을 관찰할 수 있습니다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 이후로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여성들이 귀가하는 것으로 추측할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트랜드를 이끄는 인구는 여성의 비율이 좀 더 높습니다</a:t>
            </a:r>
            <a:r>
              <a:rPr lang="en-US" altLang="ko-KR" sz="1400" dirty="0"/>
              <a:t>. 30</a:t>
            </a:r>
            <a:r>
              <a:rPr lang="ko-KR" altLang="en-US" sz="1400" dirty="0"/>
              <a:t>대의 경우 남</a:t>
            </a:r>
            <a:r>
              <a:rPr lang="en-US" altLang="ko-KR" sz="1400" dirty="0"/>
              <a:t>/</a:t>
            </a:r>
            <a:r>
              <a:rPr lang="ko-KR" altLang="en-US" sz="1400" dirty="0"/>
              <a:t>여 비율이 비슷합니다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47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트랜드의 특징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Where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어느 지역에서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마포구 서교동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When (</a:t>
            </a:r>
            <a:r>
              <a:rPr lang="ko-KR" altLang="en-US" b="1" dirty="0"/>
              <a:t>어떤 시간대에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이후인 </a:t>
            </a:r>
            <a:r>
              <a:rPr lang="en-US" altLang="ko-KR" sz="1400" dirty="0"/>
              <a:t>18</a:t>
            </a:r>
            <a:r>
              <a:rPr lang="ko-KR" altLang="en-US" sz="1400" dirty="0"/>
              <a:t>시부터 </a:t>
            </a:r>
            <a:r>
              <a:rPr lang="en-US" altLang="ko-KR" sz="1400" dirty="0"/>
              <a:t>23</a:t>
            </a:r>
            <a:r>
              <a:rPr lang="ko-KR" altLang="en-US" sz="1400" dirty="0"/>
              <a:t>시 사이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Who (</a:t>
            </a:r>
            <a:r>
              <a:rPr lang="ko-KR" altLang="en-US" b="1" dirty="0"/>
              <a:t>누가 트랜드를 주도하는가</a:t>
            </a:r>
            <a:r>
              <a:rPr lang="en-US" altLang="ko-KR" b="1" dirty="0"/>
              <a:t>?)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en-US" altLang="ko-KR" sz="1400" dirty="0"/>
              <a:t>(</a:t>
            </a:r>
            <a:r>
              <a:rPr lang="ko-KR" altLang="en-US" sz="1400" dirty="0"/>
              <a:t>특히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</a:t>
            </a:r>
            <a:r>
              <a:rPr lang="en-US" altLang="ko-KR" sz="1400" dirty="0"/>
              <a:t>), 30</a:t>
            </a:r>
            <a:r>
              <a:rPr lang="ko-KR" altLang="en-US" sz="1400" dirty="0"/>
              <a:t>대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What (</a:t>
            </a:r>
            <a:r>
              <a:rPr lang="ko-KR" altLang="en-US" b="1" dirty="0">
                <a:solidFill>
                  <a:srgbClr val="000000"/>
                </a:solidFill>
              </a:rPr>
              <a:t>해당 인구는 무엇을 하는가</a:t>
            </a:r>
            <a:r>
              <a:rPr lang="en-US" altLang="ko-KR" b="1" dirty="0">
                <a:solidFill>
                  <a:srgbClr val="000000"/>
                </a:solidFill>
              </a:rPr>
              <a:t>?)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23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539232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 단위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294036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548094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5796136" y="3270031"/>
                <a:ext cx="2542732" cy="50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270031"/>
                <a:ext cx="2542732" cy="503635"/>
              </a:xfrm>
              <a:prstGeom prst="rect">
                <a:avLst/>
              </a:prstGeom>
              <a:blipFill>
                <a:blip r:embed="rId5"/>
                <a:stretch>
                  <a:fillRect b="-14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72400" y="2472255"/>
            <a:ext cx="576552" cy="1157395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0A66D99-D03B-4AF5-8160-9E554F23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55" y="4304865"/>
            <a:ext cx="4262301" cy="24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5_shape5">
            <a:extLst>
              <a:ext uri="{FF2B5EF4-FFF2-40B4-BE49-F238E27FC236}">
                <a16:creationId xmlns:a16="http://schemas.microsoft.com/office/drawing/2014/main" id="{AD85357C-AE6E-47DE-87B0-15B2B7A02E04}"/>
              </a:ext>
            </a:extLst>
          </p:cNvPr>
          <p:cNvSpPr/>
          <p:nvPr/>
        </p:nvSpPr>
        <p:spPr>
          <a:xfrm>
            <a:off x="259795" y="41106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C5273A5C-77AA-4373-94B4-E59B4B8D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58004"/>
            <a:ext cx="4471835" cy="23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2687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E8BE1-61A5-45A3-BA0F-14F3695B6C52}"/>
              </a:ext>
            </a:extLst>
          </p:cNvPr>
          <p:cNvSpPr txBox="1"/>
          <p:nvPr/>
        </p:nvSpPr>
        <p:spPr>
          <a:xfrm>
            <a:off x="1240487" y="40770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158FA-769B-4977-BB28-7E0AF2BA3E7F}"/>
              </a:ext>
            </a:extLst>
          </p:cNvPr>
          <p:cNvSpPr txBox="1"/>
          <p:nvPr/>
        </p:nvSpPr>
        <p:spPr>
          <a:xfrm>
            <a:off x="5652120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28532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 err="1"/>
              <a:t>행정동별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인구내 남녀비율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  <p:sp>
        <p:nvSpPr>
          <p:cNvPr id="11" name="slide5_shape1">
            <a:extLst>
              <a:ext uri="{FF2B5EF4-FFF2-40B4-BE49-F238E27FC236}">
                <a16:creationId xmlns:a16="http://schemas.microsoft.com/office/drawing/2014/main" id="{7221D8FA-6AEC-4D9A-B36F-AAC94C2327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EA157F1B-9804-4002-AAE7-C259E3FB0DCA}"/>
              </a:ext>
            </a:extLst>
          </p:cNvPr>
          <p:cNvSpPr txBox="1">
            <a:spLocks/>
          </p:cNvSpPr>
          <p:nvPr/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남녀성비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640753"/>
            <a:ext cx="6995120" cy="39678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서교동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여의도 성별 데이터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AA5EA8-B081-4CD5-A3C9-2894E523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326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5_shape1">
            <a:extLst>
              <a:ext uri="{FF2B5EF4-FFF2-40B4-BE49-F238E27FC236}">
                <a16:creationId xmlns:a16="http://schemas.microsoft.com/office/drawing/2014/main" id="{5C993A39-29A5-40E8-9C51-A1DC07E4C6E6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9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4_shape3"/>
          <p:cNvSpPr/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latinLnBrk="1">
              <a:spcBef>
                <a:spcPct val="20000"/>
              </a:spcBef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latinLnBrk="1">
              <a:spcBef>
                <a:spcPct val="20000"/>
              </a:spcBef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latinLnBrk="1">
              <a:spcBef>
                <a:spcPct val="20000"/>
              </a:spcBef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800" u="sng" kern="1200" spc="-20">
                <a:solidFill>
                  <a:srgbClr val="4495D2"/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 spc="-20">
              <a:solidFill>
                <a:srgbClr val="4495D2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16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연령별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성별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 분석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트랜드의 특징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790575" lvl="1" indent="-333375">
              <a:lnSpc>
                <a:spcPct val="175000"/>
              </a:lnSpc>
              <a:buFont typeface="+mj-lt" pitchFamily="2" charset="2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해당 인구의 관심사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모델링 및 예측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APPENDIX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2_shape2"/>
          <p:cNvCxnSpPr>
            <a:cxnSpLocks/>
          </p:cNvCxnSpPr>
          <p:nvPr/>
        </p:nvCxnSpPr>
        <p:spPr>
          <a:xfrm flipV="1">
            <a:off x="313166" y="2205352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>
            <a:cxnSpLocks/>
          </p:cNvCxnSpPr>
          <p:nvPr/>
        </p:nvCxnSpPr>
        <p:spPr>
          <a:xfrm flipV="1">
            <a:off x="310927" y="302001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>
            <a:cxnSpLocks/>
          </p:cNvCxnSpPr>
          <p:nvPr/>
        </p:nvCxnSpPr>
        <p:spPr>
          <a:xfrm flipV="1">
            <a:off x="310927" y="344587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>
            <a:cxnSpLocks/>
          </p:cNvCxnSpPr>
          <p:nvPr/>
        </p:nvCxnSpPr>
        <p:spPr>
          <a:xfrm flipV="1">
            <a:off x="310927" y="3871745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>
            <a:cxnSpLocks/>
          </p:cNvCxnSpPr>
          <p:nvPr/>
        </p:nvCxnSpPr>
        <p:spPr>
          <a:xfrm flipV="1">
            <a:off x="310927" y="259414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>
            <a:cxnSpLocks/>
          </p:cNvCxnSpPr>
          <p:nvPr/>
        </p:nvCxnSpPr>
        <p:spPr>
          <a:xfrm flipV="1">
            <a:off x="313166" y="185198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10" name="slide2_shape4">
            <a:extLst>
              <a:ext uri="{FF2B5EF4-FFF2-40B4-BE49-F238E27FC236}">
                <a16:creationId xmlns:a16="http://schemas.microsoft.com/office/drawing/2014/main" id="{5F501BE5-2A1E-4AA8-9E69-5AB7F3149235}"/>
              </a:ext>
            </a:extLst>
          </p:cNvPr>
          <p:cNvCxnSpPr>
            <a:cxnSpLocks/>
          </p:cNvCxnSpPr>
          <p:nvPr/>
        </p:nvCxnSpPr>
        <p:spPr>
          <a:xfrm flipV="1">
            <a:off x="310927" y="4297591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5">
            <a:extLst>
              <a:ext uri="{FF2B5EF4-FFF2-40B4-BE49-F238E27FC236}">
                <a16:creationId xmlns:a16="http://schemas.microsoft.com/office/drawing/2014/main" id="{85607E61-C27D-42E3-991C-AE1788F24E71}"/>
              </a:ext>
            </a:extLst>
          </p:cNvPr>
          <p:cNvCxnSpPr>
            <a:cxnSpLocks/>
          </p:cNvCxnSpPr>
          <p:nvPr/>
        </p:nvCxnSpPr>
        <p:spPr>
          <a:xfrm flipV="1">
            <a:off x="310927" y="472345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_shape5">
            <a:extLst>
              <a:ext uri="{FF2B5EF4-FFF2-40B4-BE49-F238E27FC236}">
                <a16:creationId xmlns:a16="http://schemas.microsoft.com/office/drawing/2014/main" id="{6BF10F75-0EA9-449C-A7F4-B8E6591141BF}"/>
              </a:ext>
            </a:extLst>
          </p:cNvPr>
          <p:cNvCxnSpPr>
            <a:cxnSpLocks/>
          </p:cNvCxnSpPr>
          <p:nvPr/>
        </p:nvCxnSpPr>
        <p:spPr>
          <a:xfrm flipV="1">
            <a:off x="310927" y="514930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2_shape5">
            <a:extLst>
              <a:ext uri="{FF2B5EF4-FFF2-40B4-BE49-F238E27FC236}">
                <a16:creationId xmlns:a16="http://schemas.microsoft.com/office/drawing/2014/main" id="{73146BAB-8D7A-4E5C-A013-2A696B8E925E}"/>
              </a:ext>
            </a:extLst>
          </p:cNvPr>
          <p:cNvCxnSpPr>
            <a:cxnSpLocks/>
          </p:cNvCxnSpPr>
          <p:nvPr/>
        </p:nvCxnSpPr>
        <p:spPr>
          <a:xfrm flipV="1">
            <a:off x="310927" y="557514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개요</a:t>
            </a:r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836712"/>
            <a:ext cx="87849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목적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영등포구</a:t>
            </a:r>
            <a:r>
              <a:rPr lang="en-US" altLang="ko-KR" dirty="0"/>
              <a:t>/</a:t>
            </a:r>
            <a:r>
              <a:rPr lang="ko-KR" altLang="en-US" dirty="0"/>
              <a:t>마포구를 비교하여 트랜드를 분석하고자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과정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유동인구 데이터를 이용하여</a:t>
            </a:r>
            <a:r>
              <a:rPr lang="en-US" altLang="ko-KR" dirty="0"/>
              <a:t>, </a:t>
            </a:r>
            <a:r>
              <a:rPr lang="ko-KR" altLang="en-US" dirty="0"/>
              <a:t>두 지역의 특징 및 차이를 비교</a:t>
            </a:r>
            <a:r>
              <a:rPr lang="en-US" altLang="ko-KR" dirty="0"/>
              <a:t>/</a:t>
            </a:r>
            <a:r>
              <a:rPr lang="ko-KR" altLang="en-US" dirty="0"/>
              <a:t>분석합니다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통해 트랜드의 특징을 도출합니다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도출한 특징을 바탕으로 다른 지역의 트랜드를 예측해 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트랜드의 특징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Where : </a:t>
            </a:r>
            <a:r>
              <a:rPr lang="ko-KR" altLang="en-US" dirty="0"/>
              <a:t>어떤 지역에서 나타나는지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: </a:t>
            </a:r>
            <a:r>
              <a:rPr lang="ko-KR" altLang="en-US" dirty="0"/>
              <a:t>어떤 시간대에 나타나는지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Who : </a:t>
            </a:r>
            <a:r>
              <a:rPr lang="ko-KR" altLang="en-US" dirty="0"/>
              <a:t>트랜드를 이끄는 주체의 특징은 어떤 것인지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What : </a:t>
            </a:r>
            <a:r>
              <a:rPr lang="ko-KR" altLang="en-US" dirty="0"/>
              <a:t>해당 주체는 어떤  활동을 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분석에 사용될 가정들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지역의 </a:t>
            </a:r>
            <a:r>
              <a:rPr lang="en-US" altLang="ko-KR" dirty="0" err="1"/>
              <a:t>skt</a:t>
            </a:r>
            <a:r>
              <a:rPr lang="en-US" altLang="ko-KR" dirty="0"/>
              <a:t> </a:t>
            </a:r>
            <a:r>
              <a:rPr lang="ko-KR" altLang="en-US" dirty="0"/>
              <a:t>이용자가 전체 유동</a:t>
            </a:r>
            <a:r>
              <a:rPr lang="en-US" altLang="ko-KR" dirty="0"/>
              <a:t> </a:t>
            </a:r>
            <a:r>
              <a:rPr lang="ko-KR" altLang="en-US" dirty="0"/>
              <a:t>인구를 나타낼 수 있다고 가정합니다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주말이 아닌 평일 데이터만으로도 트랜드를 비교할 수 있다 가정합니다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데이터 날짜 다음날 추석연휴가 있지만</a:t>
            </a:r>
            <a:r>
              <a:rPr lang="en-US" altLang="ko-KR" dirty="0"/>
              <a:t>, </a:t>
            </a:r>
            <a:r>
              <a:rPr lang="ko-KR" altLang="en-US" dirty="0"/>
              <a:t>해당 변수는 무시할 수 있다 가정합니다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CC5B-5121-4D32-8283-C1E71244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8" y="1467322"/>
            <a:ext cx="8906731" cy="37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FB82B-BA9B-4D4D-AC20-F764B9C82EB3}"/>
              </a:ext>
            </a:extLst>
          </p:cNvPr>
          <p:cNvSpPr/>
          <p:nvPr/>
        </p:nvSpPr>
        <p:spPr>
          <a:xfrm>
            <a:off x="2174325" y="1404150"/>
            <a:ext cx="174382" cy="37623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86AD-5384-451D-8E84-FA8BB62DFAC7}"/>
              </a:ext>
            </a:extLst>
          </p:cNvPr>
          <p:cNvSpPr txBox="1"/>
          <p:nvPr/>
        </p:nvSpPr>
        <p:spPr>
          <a:xfrm>
            <a:off x="1043150" y="549014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</a:t>
            </a:r>
            <a:r>
              <a:rPr lang="ko-KR" altLang="en-US" sz="1400" b="1" dirty="0"/>
              <a:t>새벽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시</a:t>
            </a:r>
            <a:r>
              <a:rPr lang="ko-KR" altLang="en-US" sz="1400" dirty="0"/>
              <a:t>를 </a:t>
            </a:r>
            <a:r>
              <a:rPr lang="ko-KR" altLang="en-US" sz="1400" b="1" dirty="0"/>
              <a:t>거주 인구수</a:t>
            </a:r>
            <a:r>
              <a:rPr lang="ko-KR" altLang="en-US" sz="1400" dirty="0"/>
              <a:t>로 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56334-67AA-4FCC-B7C0-F78B664FA35E}"/>
              </a:ext>
            </a:extLst>
          </p:cNvPr>
          <p:cNvSpPr txBox="1"/>
          <p:nvPr/>
        </p:nvSpPr>
        <p:spPr>
          <a:xfrm>
            <a:off x="3131840" y="1556792"/>
            <a:ext cx="317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유동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39096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FF07FDF-462E-4905-A35E-1CE7523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" y="1599382"/>
            <a:ext cx="8887456" cy="37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D4ED9-F2A5-48C2-87C0-26CA7EFF0191}"/>
              </a:ext>
            </a:extLst>
          </p:cNvPr>
          <p:cNvSpPr txBox="1"/>
          <p:nvPr/>
        </p:nvSpPr>
        <p:spPr>
          <a:xfrm>
            <a:off x="2972949" y="1609055"/>
            <a:ext cx="349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42741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 단위로 시간별 유동인구를 비교할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행정동의 데이터가 한 구에 합쳐집니다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트랜드는 유동인구가 많은 행정동에서 산출해야 하므로 주된 행정동을 선택해야했습니다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dirty="0" err="1"/>
              <a:t>행정동별로</a:t>
            </a:r>
            <a:r>
              <a:rPr lang="ko-KR" altLang="en-US" sz="1400" dirty="0"/>
              <a:t> 데이터를 시각화 해보았습니다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CB38C94D-DD75-4C81-AD1E-DE0BE262F337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B73558-9363-4638-BD65-3D03A7ED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D816691-8D7F-4F01-9E04-BF88CAE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5349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B28BB0-924D-416D-BF39-9648FF3A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" y="2607194"/>
            <a:ext cx="8787100" cy="16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많은 행정동 중</a:t>
            </a:r>
            <a:r>
              <a:rPr lang="en-US" altLang="ko-KR" sz="1400" dirty="0"/>
              <a:t>, </a:t>
            </a:r>
            <a:r>
              <a:rPr lang="ko-KR" altLang="en-US" sz="1400" dirty="0"/>
              <a:t>일부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적은 데이터의 경우 유의미하지 않다고 판단했습니다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유동인구가 많은 지역을 선정하여 그 지역을 집중적으로 비교하기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</a:t>
            </a:r>
            <a:r>
              <a:rPr lang="ko-KR" altLang="en-US" sz="1400" dirty="0" err="1"/>
              <a:t>시각화하였습니다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44B42F-494E-4CA0-ADAE-1B85A6B6C5A2}"/>
              </a:ext>
            </a:extLst>
          </p:cNvPr>
          <p:cNvSpPr/>
          <p:nvPr/>
        </p:nvSpPr>
        <p:spPr>
          <a:xfrm>
            <a:off x="431930" y="3692871"/>
            <a:ext cx="8465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영등포구에선 </a:t>
            </a:r>
            <a:r>
              <a:rPr lang="ko-KR" altLang="en-US" sz="1400" b="1" dirty="0" err="1"/>
              <a:t>여의동</a:t>
            </a:r>
            <a:r>
              <a:rPr lang="en-US" altLang="ko-KR" sz="1400" dirty="0"/>
              <a:t>, </a:t>
            </a:r>
            <a:r>
              <a:rPr lang="ko-KR" altLang="en-US" sz="1400" dirty="0"/>
              <a:t>마포구에선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이 가장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5848-45EE-4023-A156-73AE0FD57BBB}"/>
              </a:ext>
            </a:extLst>
          </p:cNvPr>
          <p:cNvSpPr/>
          <p:nvPr/>
        </p:nvSpPr>
        <p:spPr>
          <a:xfrm>
            <a:off x="4005660" y="2586453"/>
            <a:ext cx="258459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477DB-71CE-4052-825C-615442A8A39F}"/>
              </a:ext>
            </a:extLst>
          </p:cNvPr>
          <p:cNvSpPr/>
          <p:nvPr/>
        </p:nvSpPr>
        <p:spPr>
          <a:xfrm>
            <a:off x="7204980" y="2586453"/>
            <a:ext cx="248373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1">
            <a:extLst>
              <a:ext uri="{FF2B5EF4-FFF2-40B4-BE49-F238E27FC236}">
                <a16:creationId xmlns:a16="http://schemas.microsoft.com/office/drawing/2014/main" id="{F8553DD1-11E8-4DA5-9BCB-4B578CFF030F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C0071B-FAFB-4BA9-A466-0512979457FB}"/>
              </a:ext>
            </a:extLst>
          </p:cNvPr>
          <p:cNvSpPr/>
          <p:nvPr/>
        </p:nvSpPr>
        <p:spPr>
          <a:xfrm>
            <a:off x="2483768" y="2204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err="1"/>
              <a:t>행정동별</a:t>
            </a:r>
            <a:r>
              <a:rPr lang="ko-KR" altLang="en-US" sz="1400" b="1" dirty="0"/>
              <a:t> 모든 시간대의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인구의 절대값</a:t>
            </a:r>
          </a:p>
        </p:txBody>
      </p:sp>
    </p:spTree>
    <p:extLst>
      <p:ext uri="{BB962C8B-B14F-4D97-AF65-F5344CB8AC3E}">
        <p14:creationId xmlns:p14="http://schemas.microsoft.com/office/powerpoint/2010/main" val="24379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127803-07B7-48FC-8CDA-0BCBAC5E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2" y="1616285"/>
            <a:ext cx="7600935" cy="20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여의동과 서교동의 유동 인구 데이터를 시간대별로 시각화해 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3B4B5-F87E-4E9A-BDC1-16D09730CC66}"/>
              </a:ext>
            </a:extLst>
          </p:cNvPr>
          <p:cNvSpPr txBox="1"/>
          <p:nvPr/>
        </p:nvSpPr>
        <p:spPr>
          <a:xfrm>
            <a:off x="323529" y="3579242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VIEWPOINT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여의도동</a:t>
            </a:r>
            <a:r>
              <a:rPr lang="ko-KR" altLang="en-US" sz="1400" dirty="0"/>
              <a:t>은 출퇴근 시간을 전후로 인구가 급격히 늘어나 </a:t>
            </a:r>
            <a:r>
              <a:rPr lang="en-US" altLang="ko-KR" sz="1400" b="1" dirty="0"/>
              <a:t>10~11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지속적으로 감소합니다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서교동</a:t>
            </a:r>
            <a:r>
              <a:rPr lang="ko-KR" altLang="en-US" sz="1400" dirty="0"/>
              <a:t>은 </a:t>
            </a:r>
            <a:r>
              <a:rPr lang="en-US" altLang="ko-KR" sz="1400" dirty="0"/>
              <a:t>19</a:t>
            </a:r>
            <a:r>
              <a:rPr lang="ko-KR" altLang="en-US" sz="1400" dirty="0"/>
              <a:t>시까지 인구가 계속 유입되어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이후로 점차 감소하기 시작합니다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THINK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이후에 유입되는 </a:t>
            </a:r>
            <a:r>
              <a:rPr lang="en-US" altLang="ko-KR" sz="1400" dirty="0"/>
              <a:t>18</a:t>
            </a:r>
            <a:r>
              <a:rPr lang="ko-KR" altLang="en-US" sz="1400" dirty="0"/>
              <a:t>시 </a:t>
            </a:r>
            <a:r>
              <a:rPr lang="en-US" altLang="ko-KR" sz="1400" dirty="0"/>
              <a:t>~ 20</a:t>
            </a:r>
            <a:r>
              <a:rPr lang="ko-KR" altLang="en-US" sz="1400" dirty="0"/>
              <a:t>시 인구의 경우</a:t>
            </a:r>
            <a:r>
              <a:rPr lang="en-US" altLang="ko-KR" sz="1400" dirty="0"/>
              <a:t>,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 일대에서 </a:t>
            </a:r>
            <a:r>
              <a:rPr lang="ko-KR" altLang="en-US" sz="1400" u="sng" dirty="0"/>
              <a:t>문화생활</a:t>
            </a:r>
            <a:r>
              <a:rPr lang="ko-KR" altLang="en-US" sz="1400" dirty="0"/>
              <a:t>을 즐길 것으로 예상할 수 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19~20</a:t>
            </a:r>
            <a:r>
              <a:rPr lang="ko-KR" altLang="en-US" sz="1400" dirty="0"/>
              <a:t>시 사이 아직 남아있는 </a:t>
            </a:r>
            <a:r>
              <a:rPr lang="ko-KR" altLang="en-US" sz="1400" b="1" dirty="0"/>
              <a:t>여의도동</a:t>
            </a:r>
            <a:r>
              <a:rPr lang="ko-KR" altLang="en-US" sz="1400" dirty="0"/>
              <a:t> 인구는 </a:t>
            </a:r>
            <a:r>
              <a:rPr lang="ko-KR" altLang="en-US" sz="1400" u="sng" dirty="0"/>
              <a:t>야근 혹은 회식을 하는 직장인</a:t>
            </a:r>
            <a:r>
              <a:rPr lang="ko-KR" altLang="en-US" sz="1400" dirty="0"/>
              <a:t>일 것으로 예상됩니다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이후의 활동을 여가 활동이라고 가정하면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시간에 서교동에 유입되는 인구수가 많은 것으로 보아</a:t>
            </a:r>
            <a:r>
              <a:rPr lang="en-US" altLang="ko-KR" sz="1400" dirty="0"/>
              <a:t> </a:t>
            </a:r>
            <a:r>
              <a:rPr lang="ko-KR" altLang="en-US" sz="1400" u="sng" dirty="0"/>
              <a:t>서교동이 좀 더 </a:t>
            </a:r>
            <a:r>
              <a:rPr lang="en-US" altLang="ko-KR" sz="1400" u="sng" dirty="0"/>
              <a:t>‘trendy’</a:t>
            </a:r>
            <a:r>
              <a:rPr lang="ko-KR" altLang="en-US" sz="1400" dirty="0"/>
              <a:t>하다고 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B19B8-591C-4EB8-A40B-345A84486105}"/>
              </a:ext>
            </a:extLst>
          </p:cNvPr>
          <p:cNvSpPr/>
          <p:nvPr/>
        </p:nvSpPr>
        <p:spPr>
          <a:xfrm>
            <a:off x="3203848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A54B-5A55-40E6-8DAA-66C6093A9CAF}"/>
              </a:ext>
            </a:extLst>
          </p:cNvPr>
          <p:cNvSpPr/>
          <p:nvPr/>
        </p:nvSpPr>
        <p:spPr>
          <a:xfrm>
            <a:off x="5554234" y="1516544"/>
            <a:ext cx="217478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87A0-EF1F-4C0B-A674-06D6A068B04E}"/>
              </a:ext>
            </a:extLst>
          </p:cNvPr>
          <p:cNvSpPr txBox="1"/>
          <p:nvPr/>
        </p:nvSpPr>
        <p:spPr>
          <a:xfrm>
            <a:off x="2632802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여의동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65DB7-06D1-4529-BE1A-1147479CD462}"/>
              </a:ext>
            </a:extLst>
          </p:cNvPr>
          <p:cNvSpPr txBox="1"/>
          <p:nvPr/>
        </p:nvSpPr>
        <p:spPr>
          <a:xfrm>
            <a:off x="4790314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서교동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A207F5F3-4348-4560-9E7D-4EDFE3A09F2B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8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6CE90-5AD0-409F-A910-BCC358C1B1D9}"/>
              </a:ext>
            </a:extLst>
          </p:cNvPr>
          <p:cNvSpPr/>
          <p:nvPr/>
        </p:nvSpPr>
        <p:spPr>
          <a:xfrm>
            <a:off x="364802" y="1257666"/>
            <a:ext cx="85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유동 인구 데이터를 시간대별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행정동별로</a:t>
            </a:r>
            <a:r>
              <a:rPr lang="ko-KR" altLang="en-US" sz="1600" dirty="0"/>
              <a:t> 시각화 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앞서 관찰한 두 행정동에서의 인구 변화를 지도 데이터에서도 확인할 수 있었습니다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6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90AAD7C3-0E64-4635-95A8-55B010C1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115116"/>
            <a:ext cx="6970781" cy="4173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CD2893-8615-4750-BEA4-9370C2556A21}"/>
              </a:ext>
            </a:extLst>
          </p:cNvPr>
          <p:cNvSpPr txBox="1"/>
          <p:nvPr/>
        </p:nvSpPr>
        <p:spPr>
          <a:xfrm>
            <a:off x="3450063" y="2015697"/>
            <a:ext cx="37893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시간별 </a:t>
            </a:r>
            <a:r>
              <a:rPr lang="ko-KR" altLang="en-US" sz="1600" b="1" dirty="0" err="1"/>
              <a:t>유출입</a:t>
            </a:r>
            <a:r>
              <a:rPr lang="ko-KR" altLang="en-US" sz="1600" b="1" dirty="0"/>
              <a:t> 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AA814-CE4D-426E-9259-A6A5259317A6}"/>
              </a:ext>
            </a:extLst>
          </p:cNvPr>
          <p:cNvSpPr txBox="1"/>
          <p:nvPr/>
        </p:nvSpPr>
        <p:spPr>
          <a:xfrm>
            <a:off x="6061803" y="3573039"/>
            <a:ext cx="17224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높이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밝기</a:t>
            </a:r>
            <a:r>
              <a:rPr lang="en-US" altLang="ko-KR" sz="1200" dirty="0"/>
              <a:t> : </a:t>
            </a:r>
            <a:r>
              <a:rPr lang="ko-KR" altLang="en-US" sz="1200" dirty="0"/>
              <a:t>인구</a:t>
            </a:r>
            <a:endParaRPr lang="en-US" altLang="ko-KR" sz="1200" dirty="0"/>
          </a:p>
        </p:txBody>
      </p:sp>
      <p:sp>
        <p:nvSpPr>
          <p:cNvPr id="31" name="slide5_shape1">
            <a:extLst>
              <a:ext uri="{FF2B5EF4-FFF2-40B4-BE49-F238E27FC236}">
                <a16:creationId xmlns:a16="http://schemas.microsoft.com/office/drawing/2014/main" id="{DDB453D8-1A98-4B08-8C14-24DB8E75E4A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1003</Words>
  <Application>Microsoft Office PowerPoint</Application>
  <PresentationFormat>화면 슬라이드 쇼(4:3)</PresentationFormat>
  <Paragraphs>179</Paragraphs>
  <Slides>17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나눔고딕</vt:lpstr>
      <vt:lpstr>맑은 고딕</vt:lpstr>
      <vt:lpstr>Arial</vt:lpstr>
      <vt:lpstr>Cambria Math</vt:lpstr>
      <vt:lpstr/>
      <vt:lpstr>마포구 vs 여의도 트랜드 비교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지역별, 시간별 데이터 분석</vt:lpstr>
      <vt:lpstr>PowerPoint 프레젠테이션</vt:lpstr>
      <vt:lpstr>연령대별 데이터 분석</vt:lpstr>
      <vt:lpstr>성별 데이터 분석</vt:lpstr>
      <vt:lpstr>트랜드의 특징</vt:lpstr>
      <vt:lpstr>시간대별/연령별 유출입 인구 분석 – 구 단위</vt:lpstr>
      <vt:lpstr>PowerPoint 프레젠테이션</vt:lpstr>
      <vt:lpstr>서교동/여의도 성별 데이터 분석</vt:lpstr>
      <vt:lpstr>감사합니다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KIMDOHWAN</cp:lastModifiedBy>
  <cp:revision>150</cp:revision>
  <dcterms:modified xsi:type="dcterms:W3CDTF">2020-04-15T07:52:56Z</dcterms:modified>
</cp:coreProperties>
</file>